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1"/>
  </p:notesMasterIdLst>
  <p:sldIdLst>
    <p:sldId id="258" r:id="rId2"/>
    <p:sldId id="283" r:id="rId3"/>
    <p:sldId id="284" r:id="rId4"/>
    <p:sldId id="298" r:id="rId5"/>
    <p:sldId id="285" r:id="rId6"/>
    <p:sldId id="286" r:id="rId7"/>
    <p:sldId id="287" r:id="rId8"/>
    <p:sldId id="292" r:id="rId9"/>
    <p:sldId id="299" r:id="rId10"/>
    <p:sldId id="293" r:id="rId11"/>
    <p:sldId id="300" r:id="rId12"/>
    <p:sldId id="294" r:id="rId13"/>
    <p:sldId id="295" r:id="rId14"/>
    <p:sldId id="296" r:id="rId15"/>
    <p:sldId id="288" r:id="rId16"/>
    <p:sldId id="289" r:id="rId17"/>
    <p:sldId id="279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380" autoAdjust="0"/>
  </p:normalViewPr>
  <p:slideViewPr>
    <p:cSldViewPr snapToGrid="0">
      <p:cViewPr varScale="1">
        <p:scale>
          <a:sx n="98" d="100"/>
          <a:sy n="98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93207-A7B8-4074-AC79-F3B2D998EE6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5BFAA-0AD0-48EF-BE0D-406344211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57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54F6-3B80-4D32-9FB2-9A4B12C26A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64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5BFAA-0AD0-48EF-BE0D-406344211F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50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95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32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94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56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60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62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4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5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8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77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81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C1511-C6C1-4EB9-AE20-EFBCBAD969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84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5BFAA-0AD0-48EF-BE0D-406344211F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0.png"/><Relationship Id="rId11" Type="http://schemas.openxmlformats.org/officeDocument/2006/relationships/image" Target="../media/image2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indoor, toilet, person, seat&#10;&#10;Description automatically generated">
            <a:extLst>
              <a:ext uri="{FF2B5EF4-FFF2-40B4-BE49-F238E27FC236}">
                <a16:creationId xmlns:a16="http://schemas.microsoft.com/office/drawing/2014/main" id="{BBB01BED-5497-496F-81C8-1502E1056C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3" r="9092" b="1304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400" b="1"/>
              <a:t>Preterm and Post-term Newborns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Autofit/>
          </a:bodyPr>
          <a:lstStyle/>
          <a:p>
            <a:r>
              <a:rPr lang="en-US" sz="2000" b="1" dirty="0"/>
              <a:t>Chapter 13</a:t>
            </a:r>
          </a:p>
          <a:p>
            <a:endParaRPr lang="en-US" sz="2000" b="1" dirty="0"/>
          </a:p>
          <a:p>
            <a:r>
              <a:rPr lang="en-US" sz="2000" b="1" dirty="0"/>
              <a:t>Niomi Quinteros, BSN, RN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9DB3559-DA64-4D0F-B269-29A4B4D58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4"/>
    </mc:Choice>
    <mc:Fallback>
      <p:transition spd="slow" advTm="8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2920" y="2407298"/>
            <a:ext cx="2947482" cy="34989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Hypoglycemia</a:t>
            </a:r>
          </a:p>
          <a:p>
            <a:pPr marL="569913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8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Causes</a:t>
            </a:r>
          </a:p>
          <a:p>
            <a:pPr marL="569913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8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Signs</a:t>
            </a:r>
            <a:endParaRPr lang="en-US" sz="2800" b="1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69913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8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Glucose monitoring</a:t>
            </a:r>
          </a:p>
          <a:p>
            <a:pPr marL="569913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8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Feedings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8549"/>
          <a:stretch/>
        </p:blipFill>
        <p:spPr>
          <a:xfrm>
            <a:off x="3778897" y="758952"/>
            <a:ext cx="7772401" cy="533095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8CC43C-DF56-499E-BAE2-9705C5BA9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9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28"/>
    </mc:Choice>
    <mc:Fallback>
      <p:transition spd="slow" advTm="70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5B346-6E8B-8129-5D9F-0F3A3174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/>
              <a:t>Hypoglycemia </a:t>
            </a:r>
            <a:br>
              <a:rPr lang="en-US" sz="4600" spc="-100"/>
            </a:br>
            <a:br>
              <a:rPr lang="en-US" sz="4600" spc="-100"/>
            </a:br>
            <a:r>
              <a:rPr lang="en-US" sz="4600" spc="-100"/>
              <a:t>Signs and Symptoms</a:t>
            </a:r>
          </a:p>
        </p:txBody>
      </p:sp>
      <p:pic>
        <p:nvPicPr>
          <p:cNvPr id="2050" name="Picture 2" descr="Hypoglycemia Warning Signs">
            <a:extLst>
              <a:ext uri="{FF2B5EF4-FFF2-40B4-BE49-F238E27FC236}">
                <a16:creationId xmlns:a16="http://schemas.microsoft.com/office/drawing/2014/main" id="{5CABFA88-FB06-5D09-C5F8-09EE03F7B3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94"/>
          <a:stretch/>
        </p:blipFill>
        <p:spPr bwMode="auto">
          <a:xfrm>
            <a:off x="5120640" y="759599"/>
            <a:ext cx="6367271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D9D5F7-34B2-40F0-95B6-99559652D6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3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00"/>
    </mc:Choice>
    <mc:Fallback>
      <p:transition spd="slow" advTm="3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E244A-DF12-6228-F9D9-9CBCC37D1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Bleeding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DD29F3-CDC5-9E97-FDEA-53E8B68A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3585891" cy="55366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29933" indent="-342900">
              <a:spcAft>
                <a:spcPts val="600"/>
              </a:spcAft>
            </a:pPr>
            <a:r>
              <a:rPr lang="en-US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Causes</a:t>
            </a:r>
          </a:p>
          <a:p>
            <a:pPr marL="569913">
              <a:spcAft>
                <a:spcPts val="600"/>
              </a:spcAft>
            </a:pPr>
            <a:r>
              <a:rPr lang="en-US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Nursing Care</a:t>
            </a:r>
          </a:p>
          <a:p>
            <a:pPr marL="1027113" lvl="1">
              <a:spcAft>
                <a:spcPts val="600"/>
              </a:spcAft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Monitor neurological status</a:t>
            </a:r>
          </a:p>
          <a:p>
            <a:pPr marL="1027113" lvl="1">
              <a:spcAft>
                <a:spcPts val="600"/>
              </a:spcAft>
            </a:pPr>
            <a:r>
              <a:rPr lang="en-US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Bulging fontanelles, lethargy, poor feeding, and seizures (ICP)</a:t>
            </a:r>
          </a:p>
          <a:p>
            <a:pPr marL="1027113" lvl="1">
              <a:spcAft>
                <a:spcPts val="600"/>
              </a:spcAft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Slight Fowler’s position</a:t>
            </a:r>
          </a:p>
          <a:p>
            <a:pPr marL="1027113" lvl="1">
              <a:spcAft>
                <a:spcPts val="600"/>
              </a:spcAft>
            </a:pPr>
            <a:r>
              <a:rPr lang="en-US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 care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6121" r="12986" b="1"/>
          <a:stretch/>
        </p:blipFill>
        <p:spPr>
          <a:xfrm>
            <a:off x="7818120" y="758952"/>
            <a:ext cx="3617432" cy="533095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AA26C8B-DCF5-40D4-852D-EB0EADFDF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84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95"/>
    </mc:Choice>
    <mc:Fallback>
      <p:transition spd="slow" advTm="5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69267" y="488515"/>
            <a:ext cx="3585891" cy="5899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Nutrition</a:t>
            </a:r>
          </a:p>
          <a:p>
            <a:pPr marL="5715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Causes</a:t>
            </a:r>
          </a:p>
          <a:p>
            <a:pPr marL="10287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 stomach capacity</a:t>
            </a:r>
          </a:p>
          <a:p>
            <a:pPr marL="10287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Immature sphincter muscles</a:t>
            </a:r>
          </a:p>
          <a:p>
            <a:pPr marL="10287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Immature suck and swallow</a:t>
            </a:r>
          </a:p>
          <a:p>
            <a:pPr marL="10287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Inadequate store of nutrients</a:t>
            </a:r>
          </a:p>
          <a:p>
            <a:pPr marL="569913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Feedings</a:t>
            </a:r>
          </a:p>
          <a:p>
            <a:pPr marL="1027113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Gavage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2000" b="1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Problem: Immature Kidneys</a:t>
            </a:r>
          </a:p>
          <a:p>
            <a:pPr marL="5715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Causes</a:t>
            </a:r>
          </a:p>
          <a:p>
            <a:pPr marL="5715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Nursing Care</a:t>
            </a:r>
          </a:p>
          <a:p>
            <a:pPr marL="10287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I&amp;O</a:t>
            </a:r>
          </a:p>
          <a:p>
            <a:pPr marL="10287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Assess fontanelles, turgor, and weight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9053" r="25652" b="-1"/>
          <a:stretch/>
        </p:blipFill>
        <p:spPr>
          <a:xfrm>
            <a:off x="7818120" y="758952"/>
            <a:ext cx="3617432" cy="533095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938447-2B6F-444E-AB7D-03F258E2C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9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51"/>
    </mc:Choice>
    <mc:Fallback>
      <p:transition spd="slow" advTm="65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ED7469-0D10-44CB-A4C2-C1124B3CA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351E00-23D4-4170-AACC-F27A1EE3F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033C1FA-44DC-4135-AC8E-99278C317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81A727-51BA-47CD-BDF2-F800D044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9249" y="901874"/>
            <a:ext cx="4016116" cy="48831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Jaundice</a:t>
            </a:r>
          </a:p>
          <a:p>
            <a:pPr marL="569913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Causes</a:t>
            </a:r>
          </a:p>
          <a:p>
            <a:pPr marL="1027113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Immature liver</a:t>
            </a:r>
            <a:endParaRPr lang="en-US" sz="2400" b="1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69913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Nursing Care</a:t>
            </a:r>
          </a:p>
          <a:p>
            <a:pPr marL="1027113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Observe infant’s skin, sclera, and mucous membranes for jaundice</a:t>
            </a:r>
          </a:p>
          <a:p>
            <a:pPr marL="1027113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Phototherapy</a:t>
            </a:r>
            <a:endParaRPr lang="en-US" sz="2400" b="1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27113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2400" b="1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44233"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 risk for brain damage</a:t>
            </a:r>
            <a:endParaRPr lang="en-US" sz="2400" b="1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94605C-0EB2-4FA5-B05F-7BC682EA2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D58C79-C053-45C6-AB6A-6BE55965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404" r="5" b="5"/>
          <a:stretch/>
        </p:blipFill>
        <p:spPr>
          <a:xfrm>
            <a:off x="7460907" y="3264090"/>
            <a:ext cx="4027002" cy="2825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3311" r="8855" b="2"/>
          <a:stretch/>
        </p:blipFill>
        <p:spPr>
          <a:xfrm>
            <a:off x="5137461" y="758952"/>
            <a:ext cx="4113439" cy="3161093"/>
          </a:xfrm>
          <a:custGeom>
            <a:avLst/>
            <a:gdLst/>
            <a:ahLst/>
            <a:cxnLst/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6B7092-FA11-45BD-B50D-DF7999301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4AAA5E-ABA3-4ECE-814C-C53B0FA4D6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9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601"/>
    </mc:Choice>
    <mc:Fallback>
      <p:transition spd="slow" advTm="115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3467" y="1298448"/>
            <a:ext cx="3685070" cy="325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cap="none" spc="-1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Nursing Goals for Preterm Infant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spc="-1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Box 13-1</a:t>
            </a:r>
            <a:endParaRPr lang="en-US" sz="4600" b="1" cap="none" spc="-10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102" r="9314" b="1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574E322-8487-49AE-A1E0-0878436677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6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17"/>
    </mc:Choice>
    <mc:Fallback>
      <p:transition spd="slow" advTm="27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280736" y="1405464"/>
            <a:ext cx="3242383" cy="46905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cap="none" spc="-6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01665" y="1663992"/>
            <a:ext cx="4931218" cy="3461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b="1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6336" y="1134445"/>
            <a:ext cx="3504074" cy="2468434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 defTabSz="333756">
              <a:spcAft>
                <a:spcPts val="438"/>
              </a:spcAft>
            </a:pPr>
            <a:r>
              <a:rPr lang="en-US" sz="28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+mn-ea"/>
                <a:cs typeface="+mn-cs"/>
              </a:rPr>
              <a:t>Nutrition</a:t>
            </a:r>
          </a:p>
          <a:p>
            <a:pPr algn="ctr" defTabSz="333756">
              <a:spcAft>
                <a:spcPts val="438"/>
              </a:spcAft>
            </a:pPr>
            <a:r>
              <a:rPr lang="en-US" sz="28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+mn-ea"/>
                <a:cs typeface="+mn-cs"/>
              </a:rPr>
              <a:t>Feedings</a:t>
            </a:r>
          </a:p>
          <a:p>
            <a:pPr algn="ctr" defTabSz="333756">
              <a:spcAft>
                <a:spcPts val="438"/>
              </a:spcAft>
            </a:pPr>
            <a:r>
              <a:rPr lang="en-US" sz="28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+mn-ea"/>
                <a:cs typeface="+mn-cs"/>
              </a:rPr>
              <a:t>Bowel Sounds</a:t>
            </a:r>
          </a:p>
          <a:p>
            <a:pPr algn="ctr" defTabSz="333756">
              <a:spcAft>
                <a:spcPts val="438"/>
              </a:spcAft>
            </a:pPr>
            <a:r>
              <a:rPr lang="en-US" sz="28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+mn-ea"/>
                <a:cs typeface="+mn-cs"/>
              </a:rPr>
              <a:t>Meconium</a:t>
            </a:r>
          </a:p>
          <a:p>
            <a:pPr algn="ctr" defTabSz="333756">
              <a:spcAft>
                <a:spcPts val="438"/>
              </a:spcAft>
            </a:pPr>
            <a:r>
              <a:rPr lang="en-US" sz="28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+mn-ea"/>
                <a:cs typeface="+mn-cs"/>
              </a:rPr>
              <a:t>Supplemental Vitamins</a:t>
            </a:r>
            <a:endParaRPr lang="en-US" sz="28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99317" y="1134445"/>
            <a:ext cx="2829268" cy="2468434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 defTabSz="333756">
              <a:spcAft>
                <a:spcPts val="438"/>
              </a:spcAft>
            </a:pPr>
            <a:r>
              <a:rPr lang="en-US" sz="2400" b="1" kern="12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Thermoregulation</a:t>
            </a:r>
          </a:p>
          <a:p>
            <a:pPr algn="ctr" defTabSz="333756">
              <a:spcAft>
                <a:spcPts val="438"/>
              </a:spcAft>
            </a:pPr>
            <a:r>
              <a:rPr lang="en-US" sz="2400" b="1" kern="12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Incubator / Warmer</a:t>
            </a:r>
          </a:p>
          <a:p>
            <a:pPr algn="ctr" defTabSz="333756">
              <a:spcAft>
                <a:spcPts val="438"/>
              </a:spcAft>
            </a:pPr>
            <a:r>
              <a:rPr lang="en-US" sz="2400" b="1" kern="12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Kangaroo Care</a:t>
            </a:r>
            <a:endParaRPr lang="en-US" sz="2400" b="1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7693" y="4155468"/>
            <a:ext cx="4274947" cy="10579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 defTabSz="333756">
              <a:spcAft>
                <a:spcPts val="438"/>
              </a:spcAft>
            </a:pPr>
            <a:r>
              <a:rPr lang="en-US" sz="3200" kern="12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CHRISTY" panose="02000000000000000000" pitchFamily="2" charset="0"/>
                <a:ea typeface="+mn-ea"/>
                <a:cs typeface="+mn-cs"/>
              </a:rPr>
              <a:t>Positioning: side-lying or prone</a:t>
            </a:r>
            <a:endParaRPr lang="en-US" sz="32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CHRISTY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37702" y="4155468"/>
            <a:ext cx="3717295" cy="10579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 defTabSz="333756">
              <a:spcAft>
                <a:spcPts val="438"/>
              </a:spcAft>
            </a:pPr>
            <a:r>
              <a:rPr lang="en-US" sz="3200" b="1" kern="1200" dirty="0">
                <a:ln w="0"/>
                <a:solidFill>
                  <a:srgbClr val="6600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ESSENCE" panose="02000000000000000000" pitchFamily="2" charset="0"/>
                <a:ea typeface="+mn-ea"/>
                <a:cs typeface="+mn-cs"/>
              </a:rPr>
              <a:t>Prognosis &amp; Family Reaction</a:t>
            </a:r>
            <a:endParaRPr lang="en-US" sz="3200" b="1" cap="none" spc="0" dirty="0">
              <a:ln w="0"/>
              <a:solidFill>
                <a:srgbClr val="66003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ESSENCE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33DC6-D274-DAF5-0E9E-691FBFF2593D}"/>
              </a:ext>
            </a:extLst>
          </p:cNvPr>
          <p:cNvSpPr txBox="1"/>
          <p:nvPr/>
        </p:nvSpPr>
        <p:spPr>
          <a:xfrm>
            <a:off x="313151" y="1979112"/>
            <a:ext cx="27682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Special Needs</a:t>
            </a:r>
            <a:endParaRPr lang="en-US" sz="66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A800ECC-DCC4-4C04-B822-0C89897C71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1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167"/>
    </mc:Choice>
    <mc:Fallback>
      <p:transition spd="slow" advTm="132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8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1368"/>
          <a:stretch/>
        </p:blipFill>
        <p:spPr>
          <a:xfrm>
            <a:off x="2532617" y="771434"/>
            <a:ext cx="7126767" cy="527195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E27E23A-E507-4749-9F53-97FE6D354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4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47"/>
    </mc:Choice>
    <mc:Fallback>
      <p:transition spd="slow" advTm="26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328" r="5438" b="3"/>
          <a:stretch/>
        </p:blipFill>
        <p:spPr>
          <a:xfrm>
            <a:off x="20" y="10"/>
            <a:ext cx="4635480" cy="3428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t="268" r="3" b="4555"/>
          <a:stretch/>
        </p:blipFill>
        <p:spPr>
          <a:xfrm>
            <a:off x="20" y="3548987"/>
            <a:ext cx="4635480" cy="33090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t="2801" r="2" b="18078"/>
          <a:stretch/>
        </p:blipFill>
        <p:spPr>
          <a:xfrm>
            <a:off x="4738959" y="10"/>
            <a:ext cx="7453039" cy="44228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r="-2" b="28060"/>
          <a:stretch/>
        </p:blipFill>
        <p:spPr>
          <a:xfrm>
            <a:off x="4735912" y="4526276"/>
            <a:ext cx="2430949" cy="23317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/>
          <a:srcRect r="-7" b="81"/>
          <a:stretch/>
        </p:blipFill>
        <p:spPr>
          <a:xfrm>
            <a:off x="7267272" y="4526276"/>
            <a:ext cx="2412157" cy="2331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25486" r="16322" b="-2"/>
          <a:stretch/>
        </p:blipFill>
        <p:spPr>
          <a:xfrm>
            <a:off x="9779836" y="4526274"/>
            <a:ext cx="2412157" cy="233172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F76D0A9-18A8-4DBC-A025-A447D2E5C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3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62"/>
    </mc:Choice>
    <mc:Fallback>
      <p:transition spd="slow" advTm="51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61390" y="1079770"/>
            <a:ext cx="3654857" cy="152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cap="none" spc="-6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Nursing Care &amp; Discharge Planning / Teaching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15" y="1300260"/>
            <a:ext cx="6500974" cy="42434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161390" y="2607014"/>
            <a:ext cx="3654857" cy="31579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Post-term Newborn Problems</a:t>
            </a:r>
          </a:p>
          <a:p>
            <a:pPr marL="6858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i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Asphyxia</a:t>
            </a:r>
          </a:p>
          <a:p>
            <a:pPr marL="6858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i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Meconium aspiration</a:t>
            </a:r>
          </a:p>
          <a:p>
            <a:pPr marL="6858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i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 nutritional status</a:t>
            </a:r>
          </a:p>
          <a:p>
            <a:pPr marL="6858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i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Polycythemia</a:t>
            </a:r>
          </a:p>
          <a:p>
            <a:pPr marL="6858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i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Difficult deliveries</a:t>
            </a:r>
          </a:p>
          <a:p>
            <a:pPr marL="6858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i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Birth defects</a:t>
            </a:r>
          </a:p>
          <a:p>
            <a:pPr marL="6858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i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Seizures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C97B9CD-F036-4F00-A9D1-BD8BBB974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7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89"/>
    </mc:Choice>
    <mc:Fallback>
      <p:transition spd="slow" advTm="62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720" y="16536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LGA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for Gestational 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 8.8 pounds (4000 g)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SGA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 for Gestational 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(Can be low birthweight)</a:t>
            </a:r>
            <a:endParaRPr lang="en-US" sz="2200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8668" r="2416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851E74-F5DC-469D-98A7-E8636BC3C6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9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08"/>
    </mc:Choice>
    <mc:Fallback>
      <p:transition spd="slow" advTm="49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1443480"/>
            <a:ext cx="5294716" cy="39710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817" y="841208"/>
            <a:ext cx="5294715" cy="517558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6EBB54C-EC09-4D10-9C21-6D5F5FCC6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65"/>
    </mc:Choice>
    <mc:Fallback>
      <p:transition spd="slow" advTm="26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b="1" spc="-100"/>
              <a:t>Preterm Newborn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7" y="4670246"/>
            <a:ext cx="3685070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Gestation &gt; 37 weeks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" b="13422"/>
          <a:stretch/>
        </p:blipFill>
        <p:spPr bwMode="auto">
          <a:xfrm>
            <a:off x="5120640" y="759599"/>
            <a:ext cx="6367271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8420909-B4BA-4755-A967-036F45218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6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93"/>
    </mc:Choice>
    <mc:Fallback>
      <p:transition spd="slow" advTm="27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69267" y="864108"/>
            <a:ext cx="3585891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Causes – Preterm Birth</a:t>
            </a:r>
          </a:p>
          <a:p>
            <a:pPr marL="5715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Multiple births</a:t>
            </a:r>
          </a:p>
          <a:p>
            <a:pPr marL="5715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Maternal Illness</a:t>
            </a:r>
          </a:p>
          <a:p>
            <a:pPr marL="5715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Hazards of Pregnancy</a:t>
            </a:r>
          </a:p>
          <a:p>
            <a:pPr marL="5715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Poverty</a:t>
            </a:r>
          </a:p>
          <a:p>
            <a:pPr marL="5715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Smoking</a:t>
            </a:r>
          </a:p>
          <a:p>
            <a:pPr marL="5715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Alcohol</a:t>
            </a:r>
          </a:p>
          <a:p>
            <a:pPr marL="5715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Drug use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2400" b="1" cap="none" spc="0" dirty="0">
              <a:ln/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Prenatal care a MUST! </a:t>
            </a:r>
            <a:endParaRPr lang="en-US" sz="2400" b="1" cap="none" spc="0" dirty="0">
              <a:ln/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r="-3" b="18577"/>
          <a:stretch/>
        </p:blipFill>
        <p:spPr>
          <a:xfrm>
            <a:off x="7818120" y="758952"/>
            <a:ext cx="3617432" cy="533095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06E296-BD1D-4B18-9701-C32E49AB95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4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85"/>
    </mc:Choice>
    <mc:Fallback>
      <p:transition spd="slow" advTm="21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CF8D96-ACCE-4A38-BFE7-4D631184D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9248" y="1123837"/>
            <a:ext cx="4998963" cy="12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-6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Also applies to low - birthweight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249" y="2510395"/>
            <a:ext cx="4998962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Preterm Characteristics</a:t>
            </a:r>
          </a:p>
          <a:p>
            <a:pPr marL="344488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Skin: Transparent &amp; loose</a:t>
            </a:r>
          </a:p>
          <a:p>
            <a:pPr marL="344488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Superficial Veins (abdomen &amp; scalp)</a:t>
            </a:r>
          </a:p>
          <a:p>
            <a:pPr marL="344488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Lack of SQ fat</a:t>
            </a:r>
          </a:p>
          <a:p>
            <a:pPr marL="344488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Lanugo on forehead, shoulders, arms</a:t>
            </a:r>
          </a:p>
          <a:p>
            <a:pPr marL="344488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Vernix caseosa abundant</a:t>
            </a:r>
          </a:p>
          <a:p>
            <a:pPr marL="344488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Extremities appear short</a:t>
            </a:r>
          </a:p>
          <a:p>
            <a:pPr marL="344488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 creases on soles of feet</a:t>
            </a:r>
          </a:p>
          <a:p>
            <a:pPr marL="344488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Protruding abdomen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223" r="3" b="3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879E1E-06B5-41C6-9B01-5AAB1A401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5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46"/>
    </mc:Choice>
    <mc:Fallback>
      <p:transition spd="slow" advTm="40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058667-27B0-3B17-2B16-1E56A7DD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20" y="995190"/>
            <a:ext cx="2947482" cy="4652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Respiratory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7C50F4-E1DD-1B0B-C931-E0F4A3F9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1554480"/>
            <a:ext cx="2947482" cy="43517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58483" indent="-171450">
              <a:spcAft>
                <a:spcPts val="600"/>
              </a:spcAft>
            </a:pPr>
            <a:r>
              <a:rPr lang="en-US" sz="18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Causes</a:t>
            </a:r>
          </a:p>
          <a:p>
            <a:pPr marL="569913">
              <a:spcAft>
                <a:spcPts val="600"/>
              </a:spcAft>
            </a:pPr>
            <a:r>
              <a:rPr lang="en-US" sz="18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Oxygen</a:t>
            </a:r>
          </a:p>
          <a:p>
            <a:pPr marL="569913">
              <a:spcAft>
                <a:spcPts val="600"/>
              </a:spcAft>
            </a:pPr>
            <a:r>
              <a:rPr lang="en-US" sz="18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RDS</a:t>
            </a:r>
          </a:p>
          <a:p>
            <a:pPr marL="569913">
              <a:spcAft>
                <a:spcPts val="600"/>
              </a:spcAft>
            </a:pPr>
            <a:r>
              <a:rPr lang="en-US" sz="18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Surfactant</a:t>
            </a:r>
          </a:p>
          <a:p>
            <a:pPr marL="569913">
              <a:spcAft>
                <a:spcPts val="600"/>
              </a:spcAft>
            </a:pPr>
            <a:r>
              <a:rPr lang="en-US" sz="18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Vital Signs / Cluster Care</a:t>
            </a:r>
          </a:p>
          <a:p>
            <a:pPr marL="569913">
              <a:spcAft>
                <a:spcPts val="600"/>
              </a:spcAft>
            </a:pPr>
            <a:r>
              <a:rPr lang="en-US" sz="18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Apnea / Bradycardia</a:t>
            </a:r>
          </a:p>
          <a:p>
            <a:pPr marL="569913">
              <a:spcAft>
                <a:spcPts val="600"/>
              </a:spcAft>
            </a:pPr>
            <a:r>
              <a:rPr lang="en-US" sz="18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Neonatal Hypoxia</a:t>
            </a:r>
          </a:p>
          <a:p>
            <a:pPr marL="1027113" lvl="1">
              <a:spcAft>
                <a:spcPts val="600"/>
              </a:spcAft>
            </a:pPr>
            <a:r>
              <a:rPr lang="en-US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Pulse oximetry</a:t>
            </a:r>
            <a:endParaRPr lang="en-US" b="1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>
              <a:spcAft>
                <a:spcPts val="600"/>
              </a:spcAft>
            </a:pPr>
            <a:endParaRPr lang="en-US" sz="1100" b="1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2742" r="14639" b="2"/>
          <a:stretch/>
        </p:blipFill>
        <p:spPr>
          <a:xfrm>
            <a:off x="4700512" y="748145"/>
            <a:ext cx="6210209" cy="53447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B6016D-760D-4679-B7AE-F010FAC0DB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8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972"/>
    </mc:Choice>
    <mc:Fallback>
      <p:transition spd="slow" advTm="288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8DC37-F2A9-9331-853D-591D2076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20" y="963304"/>
            <a:ext cx="2947482" cy="54615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Temperature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0D714-88DD-0844-2B9E-FE8CE705E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72783" indent="-285750">
              <a:spcAft>
                <a:spcPts val="600"/>
              </a:spcAft>
            </a:pPr>
            <a:r>
              <a:rPr lang="en-US" sz="28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Causes</a:t>
            </a:r>
            <a:endParaRPr lang="en-US" sz="2800" b="1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69913">
              <a:spcAft>
                <a:spcPts val="600"/>
              </a:spcAft>
            </a:pPr>
            <a:r>
              <a:rPr lang="en-US" sz="28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Cold Stress</a:t>
            </a:r>
          </a:p>
          <a:p>
            <a:pPr marL="569913">
              <a:spcAft>
                <a:spcPts val="600"/>
              </a:spcAft>
            </a:pPr>
            <a:r>
              <a:rPr lang="en-US" sz="28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Skin Probe</a:t>
            </a:r>
          </a:p>
          <a:p>
            <a:pPr marL="569913">
              <a:spcAft>
                <a:spcPts val="600"/>
              </a:spcAft>
            </a:pPr>
            <a:r>
              <a:rPr lang="en-US" sz="28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Radiant Warmer</a:t>
            </a:r>
            <a:endParaRPr lang="en-US" sz="2800" b="1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-1" b="1709"/>
          <a:stretch/>
        </p:blipFill>
        <p:spPr>
          <a:xfrm>
            <a:off x="5990774" y="748145"/>
            <a:ext cx="3629684" cy="53447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89127BE-B45F-4751-8182-1014A010B3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1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755"/>
    </mc:Choice>
    <mc:Fallback>
      <p:transition spd="slow" advTm="177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6" name="Rectangle 103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902AF-B464-E046-302D-25CC79DB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Cold Stress</a:t>
            </a:r>
          </a:p>
        </p:txBody>
      </p:sp>
      <p:pic>
        <p:nvPicPr>
          <p:cNvPr id="1026" name="Picture 2" descr="Chapter 13 Preterm and Postterm Newborns. The Preterm Newborn Preterm birth  is the cause of more deaths during the first year of life than any other  single. - ppt download">
            <a:extLst>
              <a:ext uri="{FF2B5EF4-FFF2-40B4-BE49-F238E27FC236}">
                <a16:creationId xmlns:a16="http://schemas.microsoft.com/office/drawing/2014/main" id="{263D6A09-051C-BC85-DF2F-9FF481AA7B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1037197"/>
            <a:ext cx="6367271" cy="47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8E8669-BA2F-4570-AE04-753077DA74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2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69"/>
    </mc:Choice>
    <mc:Fallback>
      <p:transition spd="slow" advTm="49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253</TotalTime>
  <Words>301</Words>
  <Application>Microsoft Office PowerPoint</Application>
  <PresentationFormat>Widescreen</PresentationFormat>
  <Paragraphs>125</Paragraphs>
  <Slides>19</Slides>
  <Notes>19</Notes>
  <HiddenSlides>0</HiddenSlides>
  <MMClips>19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 CHRISTY</vt:lpstr>
      <vt:lpstr>AR ESSENCE</vt:lpstr>
      <vt:lpstr>Arial</vt:lpstr>
      <vt:lpstr>Arial Rounded MT Bold</vt:lpstr>
      <vt:lpstr>Calibri</vt:lpstr>
      <vt:lpstr>Corbel</vt:lpstr>
      <vt:lpstr>Wingdings 2</vt:lpstr>
      <vt:lpstr>Frame</vt:lpstr>
      <vt:lpstr>Preterm and Post-term Newborns</vt:lpstr>
      <vt:lpstr>PowerPoint Presentation</vt:lpstr>
      <vt:lpstr>PowerPoint Presentation</vt:lpstr>
      <vt:lpstr>Preterm Newborn</vt:lpstr>
      <vt:lpstr>PowerPoint Presentation</vt:lpstr>
      <vt:lpstr>PowerPoint Presentation</vt:lpstr>
      <vt:lpstr>Respiratory</vt:lpstr>
      <vt:lpstr>Temperature</vt:lpstr>
      <vt:lpstr>Cold Stress</vt:lpstr>
      <vt:lpstr>PowerPoint Presentation</vt:lpstr>
      <vt:lpstr>Hypoglycemia   Signs and Symptoms</vt:lpstr>
      <vt:lpstr>Bleeding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Preterm and Post-term Newborns</dc:title>
  <dc:creator>Niomi Quinteros</dc:creator>
  <cp:lastModifiedBy>Niomi Quinteros</cp:lastModifiedBy>
  <cp:revision>4</cp:revision>
  <dcterms:created xsi:type="dcterms:W3CDTF">2023-09-03T04:20:28Z</dcterms:created>
  <dcterms:modified xsi:type="dcterms:W3CDTF">2024-11-21T16:21:28Z</dcterms:modified>
</cp:coreProperties>
</file>